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303" r:id="rId3"/>
    <p:sldId id="302" r:id="rId4"/>
    <p:sldId id="297" r:id="rId5"/>
    <p:sldId id="296" r:id="rId6"/>
    <p:sldId id="300" r:id="rId7"/>
    <p:sldId id="298" r:id="rId8"/>
    <p:sldId id="299" r:id="rId9"/>
    <p:sldId id="305" r:id="rId10"/>
    <p:sldId id="309" r:id="rId11"/>
    <p:sldId id="307" r:id="rId12"/>
    <p:sldId id="294" r:id="rId13"/>
    <p:sldId id="306" r:id="rId14"/>
    <p:sldId id="308" r:id="rId1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009A46"/>
    <a:srgbClr val="FDED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8701" autoAdjust="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710" cy="511731"/>
          </a:xfrm>
          <a:prstGeom prst="rect">
            <a:avLst/>
          </a:prstGeom>
        </p:spPr>
        <p:txBody>
          <a:bodyPr vert="horz" lIns="93625" tIns="46813" rIns="93625" bIns="4681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957" y="0"/>
            <a:ext cx="3075710" cy="511731"/>
          </a:xfrm>
          <a:prstGeom prst="rect">
            <a:avLst/>
          </a:prstGeom>
        </p:spPr>
        <p:txBody>
          <a:bodyPr vert="horz" lIns="93625" tIns="46813" rIns="93625" bIns="46813" rtlCol="0"/>
          <a:lstStyle>
            <a:lvl1pPr algn="r">
              <a:defRPr sz="1200"/>
            </a:lvl1pPr>
          </a:lstStyle>
          <a:p>
            <a:fld id="{523AA078-E97B-41A2-BDE7-E2ECFD227A59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263"/>
            <a:ext cx="3075710" cy="511731"/>
          </a:xfrm>
          <a:prstGeom prst="rect">
            <a:avLst/>
          </a:prstGeom>
        </p:spPr>
        <p:txBody>
          <a:bodyPr vert="horz" lIns="93625" tIns="46813" rIns="93625" bIns="4681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957" y="9721263"/>
            <a:ext cx="3075710" cy="511731"/>
          </a:xfrm>
          <a:prstGeom prst="rect">
            <a:avLst/>
          </a:prstGeom>
        </p:spPr>
        <p:txBody>
          <a:bodyPr vert="horz" lIns="93625" tIns="46813" rIns="93625" bIns="46813" rtlCol="0" anchor="b"/>
          <a:lstStyle>
            <a:lvl1pPr algn="r">
              <a:defRPr sz="1200"/>
            </a:lvl1pPr>
          </a:lstStyle>
          <a:p>
            <a:fld id="{1477A299-0BF3-474C-A534-6AD8242437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710" cy="511731"/>
          </a:xfrm>
          <a:prstGeom prst="rect">
            <a:avLst/>
          </a:prstGeom>
        </p:spPr>
        <p:txBody>
          <a:bodyPr vert="horz" lIns="93625" tIns="46813" rIns="93625" bIns="4681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957" y="0"/>
            <a:ext cx="3075710" cy="511731"/>
          </a:xfrm>
          <a:prstGeom prst="rect">
            <a:avLst/>
          </a:prstGeom>
        </p:spPr>
        <p:txBody>
          <a:bodyPr vert="horz" lIns="93625" tIns="46813" rIns="93625" bIns="46813" rtlCol="0"/>
          <a:lstStyle>
            <a:lvl1pPr algn="r">
              <a:defRPr sz="1200"/>
            </a:lvl1pPr>
          </a:lstStyle>
          <a:p>
            <a:fld id="{D98948D8-C43E-4B60-B5EB-3DEFF8E7A78B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25" tIns="46813" rIns="93625" bIns="4681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277" y="4861441"/>
            <a:ext cx="5680747" cy="4605576"/>
          </a:xfrm>
          <a:prstGeom prst="rect">
            <a:avLst/>
          </a:prstGeom>
        </p:spPr>
        <p:txBody>
          <a:bodyPr vert="horz" lIns="93625" tIns="46813" rIns="93625" bIns="4681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263"/>
            <a:ext cx="3075710" cy="511731"/>
          </a:xfrm>
          <a:prstGeom prst="rect">
            <a:avLst/>
          </a:prstGeom>
        </p:spPr>
        <p:txBody>
          <a:bodyPr vert="horz" lIns="93625" tIns="46813" rIns="93625" bIns="4681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957" y="9721263"/>
            <a:ext cx="3075710" cy="511731"/>
          </a:xfrm>
          <a:prstGeom prst="rect">
            <a:avLst/>
          </a:prstGeom>
        </p:spPr>
        <p:txBody>
          <a:bodyPr vert="horz" lIns="93625" tIns="46813" rIns="93625" bIns="46813" rtlCol="0" anchor="b"/>
          <a:lstStyle>
            <a:lvl1pPr algn="r">
              <a:defRPr sz="1200"/>
            </a:lvl1pPr>
          </a:lstStyle>
          <a:p>
            <a:fld id="{C99A6884-35DD-4155-BEC7-D5C717E1AB6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Fokussierung auf </a:t>
            </a:r>
            <a:r>
              <a:rPr lang="de-CH" dirty="0" err="1" smtClean="0"/>
              <a:t>Gastro</a:t>
            </a:r>
            <a:r>
              <a:rPr lang="de-CH" dirty="0" smtClean="0"/>
              <a:t>-Service</a:t>
            </a:r>
            <a:r>
              <a:rPr lang="de-CH" baseline="0" dirty="0" smtClean="0"/>
              <a:t> für die Zukunft</a:t>
            </a:r>
          </a:p>
          <a:p>
            <a:r>
              <a:rPr lang="de-CH" baseline="0" dirty="0" smtClean="0"/>
              <a:t>Erweiterung der Lieferregion regional und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6884-35DD-4155-BEC7-D5C717E1AB60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1317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852936"/>
            <a:ext cx="4040188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132856"/>
            <a:ext cx="5111750" cy="39933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2204863"/>
            <a:ext cx="5486400" cy="25227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powoerpoint_backgroun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A7DF-0DB4-42B8-B4DA-A247DE3AEC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7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10D2-FEC0-46D4-9133-73E812015C66}" type="datetimeFigureOut">
              <a:rPr lang="de-DE" smtClean="0"/>
              <a:pPr/>
              <a:t>27.12.2010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small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de-CH" dirty="0" smtClean="0"/>
              <a:t>Mountain </a:t>
            </a:r>
            <a:r>
              <a:rPr lang="de-CH" dirty="0" err="1" smtClean="0"/>
              <a:t>Ice-Cream</a:t>
            </a:r>
            <a:endParaRPr lang="de-DE" dirty="0"/>
          </a:p>
        </p:txBody>
      </p:sp>
      <p:pic>
        <p:nvPicPr>
          <p:cNvPr id="1026" name="Bild 3"/>
          <p:cNvPicPr>
            <a:picLocks noChangeAspect="1" noChangeArrowheads="1"/>
          </p:cNvPicPr>
          <p:nvPr userDrawn="1"/>
        </p:nvPicPr>
        <p:blipFill>
          <a:blip r:embed="rId14" cstate="print"/>
          <a:srcRect l="4102" t="24433" r="2257" b="53281"/>
          <a:stretch>
            <a:fillRect/>
          </a:stretch>
        </p:blipFill>
        <p:spPr bwMode="auto">
          <a:xfrm>
            <a:off x="1395" y="404664"/>
            <a:ext cx="914260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UojO1HvC8c&amp;feature=youtube_gdata_play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http://www.youtube.com/watch?v=7rkeFFBXgss&amp;feature=related" TargetMode="External"/><Relationship Id="rId4" Type="http://schemas.openxmlformats.org/officeDocument/2006/relationships/hyperlink" Target="http://www.youtube.com/watch?v=k3-zBLIYCyM&amp;NR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video.ch/watch/353174/Brandverlau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myvideo.ch/watch/34257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ziele.gif"/>
          <p:cNvPicPr>
            <a:picLocks noChangeAspect="1"/>
          </p:cNvPicPr>
          <p:nvPr/>
        </p:nvPicPr>
        <p:blipFill>
          <a:blip r:embed="rId3" cstate="print"/>
          <a:srcRect t="6233" r="2671"/>
          <a:stretch>
            <a:fillRect/>
          </a:stretch>
        </p:blipFill>
        <p:spPr>
          <a:xfrm>
            <a:off x="5508104" y="836712"/>
            <a:ext cx="2623567" cy="366184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Schulung Alarmierung: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412776"/>
            <a:ext cx="72728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ZIELE:	</a:t>
            </a:r>
          </a:p>
          <a:p>
            <a:endParaRPr lang="de-CH" sz="1600" dirty="0" smtClean="0"/>
          </a:p>
          <a:p>
            <a:r>
              <a:rPr lang="de-CH" sz="1700" b="1" dirty="0" smtClean="0"/>
              <a:t>Was tun, wenn es brennt im Geschäft, zu Hause und</a:t>
            </a:r>
          </a:p>
          <a:p>
            <a:r>
              <a:rPr lang="de-CH" sz="1700" b="1" dirty="0" smtClean="0"/>
              <a:t>in öffentlichen Einrichtungen</a:t>
            </a:r>
            <a:br>
              <a:rPr lang="de-CH" sz="1700" b="1" dirty="0" smtClean="0"/>
            </a:br>
            <a:r>
              <a:rPr lang="de-CH" sz="1700" b="1" dirty="0" smtClean="0"/>
              <a:t/>
            </a:r>
            <a:br>
              <a:rPr lang="de-CH" sz="1700" b="1" dirty="0" smtClean="0"/>
            </a:br>
            <a:r>
              <a:rPr lang="de-CH" sz="1700" b="1" dirty="0" smtClean="0"/>
              <a:t>Kennt Brandschutzeinrichtungen, Brandschutztüren, Notlicht</a:t>
            </a:r>
          </a:p>
          <a:p>
            <a:endParaRPr lang="de-CH" sz="1700" b="1" dirty="0" smtClean="0"/>
          </a:p>
          <a:p>
            <a:r>
              <a:rPr lang="de-CH" sz="1700" b="1" dirty="0" smtClean="0"/>
              <a:t>Kann NOT EXIT an den automatischen Türen bedienen</a:t>
            </a:r>
          </a:p>
          <a:p>
            <a:endParaRPr lang="de-CH" sz="1700" b="1" dirty="0" smtClean="0"/>
          </a:p>
          <a:p>
            <a:r>
              <a:rPr lang="de-CH" sz="1700" b="1" dirty="0" smtClean="0"/>
              <a:t>Basiswissen von Feuer</a:t>
            </a:r>
          </a:p>
          <a:p>
            <a:endParaRPr lang="de-CH" sz="1700" b="1" dirty="0" smtClean="0"/>
          </a:p>
          <a:p>
            <a:r>
              <a:rPr lang="de-CH" sz="1700" b="1" dirty="0" smtClean="0"/>
              <a:t>Brandklassen</a:t>
            </a:r>
            <a:br>
              <a:rPr lang="de-CH" sz="1700" b="1" dirty="0" smtClean="0"/>
            </a:br>
            <a:r>
              <a:rPr lang="de-CH" sz="1700" b="1" dirty="0" smtClean="0"/>
              <a:t/>
            </a:r>
            <a:br>
              <a:rPr lang="de-CH" sz="1700" b="1" dirty="0" smtClean="0"/>
            </a:br>
            <a:r>
              <a:rPr lang="de-CH" sz="1700" b="1" dirty="0" smtClean="0"/>
              <a:t>Handhabung eines Feuerlöschers</a:t>
            </a:r>
            <a:r>
              <a:rPr lang="de-CH" sz="1600" b="1" dirty="0" smtClean="0"/>
              <a:t/>
            </a:r>
            <a:br>
              <a:rPr lang="de-CH" sz="1600" b="1" dirty="0" smtClean="0"/>
            </a:br>
            <a:endParaRPr lang="de-CH" sz="1600" b="1" dirty="0" smtClean="0"/>
          </a:p>
          <a:p>
            <a:r>
              <a:rPr lang="de-CH" sz="1600" dirty="0" smtClean="0"/>
              <a:t/>
            </a:r>
            <a:br>
              <a:rPr lang="de-CH" sz="1600" dirty="0" smtClean="0"/>
            </a:b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superman-stan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97152"/>
            <a:ext cx="1472556" cy="18002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Was tun wenn es brennt: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99592" y="1491168"/>
            <a:ext cx="79208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/>
              <a:t>Verhalten am Brandherd</a:t>
            </a:r>
          </a:p>
          <a:p>
            <a:endParaRPr lang="de-CH" b="1" dirty="0" smtClean="0"/>
          </a:p>
          <a:p>
            <a:r>
              <a:rPr lang="de-CH" dirty="0" smtClean="0"/>
              <a:t>1. Person am Brand		Feuer </a:t>
            </a:r>
            <a:r>
              <a:rPr lang="de-CH" dirty="0" err="1" smtClean="0"/>
              <a:t>Bekämpfer</a:t>
            </a:r>
            <a:r>
              <a:rPr lang="de-CH" dirty="0" smtClean="0"/>
              <a:t> (</a:t>
            </a:r>
            <a:r>
              <a:rPr lang="de-CH" dirty="0" err="1" smtClean="0"/>
              <a:t>fire-fighter</a:t>
            </a:r>
            <a:r>
              <a:rPr lang="de-CH" dirty="0" smtClean="0"/>
              <a:t>)</a:t>
            </a:r>
            <a:br>
              <a:rPr lang="de-CH" dirty="0" smtClean="0"/>
            </a:br>
            <a:endParaRPr lang="de-CH" sz="1000" dirty="0" smtClean="0"/>
          </a:p>
          <a:p>
            <a:r>
              <a:rPr lang="de-CH" dirty="0" smtClean="0"/>
              <a:t>2. Person 	am Brand		Hilft der 1. Person (back </a:t>
            </a:r>
            <a:r>
              <a:rPr lang="de-CH" dirty="0" err="1" smtClean="0"/>
              <a:t>up</a:t>
            </a:r>
            <a:r>
              <a:rPr lang="de-CH" dirty="0" smtClean="0"/>
              <a:t>) rettet 1. Person</a:t>
            </a:r>
          </a:p>
          <a:p>
            <a:r>
              <a:rPr lang="de-CH" sz="1000" dirty="0" smtClean="0"/>
              <a:t/>
            </a:r>
            <a:br>
              <a:rPr lang="de-CH" sz="1000" dirty="0" smtClean="0"/>
            </a:br>
            <a:r>
              <a:rPr lang="de-CH" dirty="0" smtClean="0"/>
              <a:t>3. Person am Brand		Koordinator (ÜBERSICHT-EVACUATION!)</a:t>
            </a:r>
          </a:p>
          <a:p>
            <a:endParaRPr lang="de-CH" dirty="0" smtClean="0"/>
          </a:p>
          <a:p>
            <a:r>
              <a:rPr lang="de-CH" dirty="0" smtClean="0"/>
              <a:t>Ganz wichtig, sich immer den </a:t>
            </a:r>
            <a:br>
              <a:rPr lang="de-CH" dirty="0" smtClean="0"/>
            </a:br>
            <a:r>
              <a:rPr lang="de-CH" dirty="0" smtClean="0"/>
              <a:t>Fluchtweg freihalten!!!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Heldentum ist nicht angesagt, dass hat </a:t>
            </a:r>
            <a:br>
              <a:rPr lang="de-CH" dirty="0" smtClean="0"/>
            </a:br>
            <a:r>
              <a:rPr lang="de-CH" dirty="0" smtClean="0"/>
              <a:t>schon manchem das Leben gekostet!!!</a:t>
            </a:r>
            <a:endParaRPr lang="de-DE" dirty="0"/>
          </a:p>
        </p:txBody>
      </p:sp>
      <p:pic>
        <p:nvPicPr>
          <p:cNvPr id="12" name="Grafik 11" descr="6_33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897052"/>
            <a:ext cx="2232248" cy="111612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0800000" lon="0" rev="10800000"/>
            </a:camera>
            <a:lightRig rig="threePt" dir="t"/>
          </a:scene3d>
        </p:spPr>
      </p:pic>
      <p:pic>
        <p:nvPicPr>
          <p:cNvPr id="15" name="Grafik 14" descr="firefigh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988840"/>
            <a:ext cx="576064" cy="576064"/>
          </a:xfrm>
          <a:prstGeom prst="rect">
            <a:avLst/>
          </a:prstGeom>
        </p:spPr>
      </p:pic>
      <p:pic>
        <p:nvPicPr>
          <p:cNvPr id="17" name="Grafik 16" descr="untitled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564904"/>
            <a:ext cx="490538" cy="490538"/>
          </a:xfrm>
          <a:prstGeom prst="rect">
            <a:avLst/>
          </a:prstGeom>
        </p:spPr>
      </p:pic>
      <p:pic>
        <p:nvPicPr>
          <p:cNvPr id="18" name="Grafik 17" descr="Icon_Rauch4c5fde4d376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71032" y="3861048"/>
            <a:ext cx="456952" cy="456952"/>
          </a:xfrm>
          <a:prstGeom prst="rect">
            <a:avLst/>
          </a:prstGeom>
        </p:spPr>
      </p:pic>
      <p:cxnSp>
        <p:nvCxnSpPr>
          <p:cNvPr id="21" name="Gerade Verbindung 20"/>
          <p:cNvCxnSpPr/>
          <p:nvPr/>
        </p:nvCxnSpPr>
        <p:spPr>
          <a:xfrm flipV="1">
            <a:off x="611560" y="5157192"/>
            <a:ext cx="1584176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539552" y="5157192"/>
            <a:ext cx="1728192" cy="1152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Handhabung der Feuerlöscher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988841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hlinkClick r:id="rId3"/>
              </a:rPr>
              <a:t>http://www.youtube.com/watch?v=lUojO1HvC8c&amp;feature=youtube_gdata_player</a:t>
            </a:r>
            <a:endParaRPr lang="de-DE" b="1" u="sng" dirty="0" smtClean="0"/>
          </a:p>
          <a:p>
            <a:endParaRPr lang="de-CH" u="sng" dirty="0" smtClean="0"/>
          </a:p>
          <a:p>
            <a:r>
              <a:rPr lang="de-DE" b="1" u="sng" dirty="0" smtClean="0">
                <a:hlinkClick r:id="rId4"/>
              </a:rPr>
              <a:t>http://www.youtube.com/watch?v=k3-zBLIYCyM&amp;NR=1</a:t>
            </a:r>
            <a:endParaRPr lang="de-DE" b="1" dirty="0" smtClean="0"/>
          </a:p>
          <a:p>
            <a:r>
              <a:rPr lang="de-DE" dirty="0" smtClean="0"/>
              <a:t> </a:t>
            </a:r>
          </a:p>
          <a:p>
            <a:r>
              <a:rPr lang="de-DE" b="1" u="sng" dirty="0" smtClean="0">
                <a:hlinkClick r:id="rId5"/>
              </a:rPr>
              <a:t>http://www.youtube.com/watch?v=7rkeFFBXgss&amp;feature=related</a:t>
            </a:r>
            <a:endParaRPr lang="de-DE" b="1" u="sng" dirty="0" smtClean="0"/>
          </a:p>
          <a:p>
            <a:endParaRPr lang="de-CH" b="1" u="sng" dirty="0" smtClean="0"/>
          </a:p>
          <a:p>
            <a:r>
              <a:rPr lang="de-CH" b="1" dirty="0" smtClean="0">
                <a:solidFill>
                  <a:srgbClr val="FF0000"/>
                </a:solidFill>
              </a:rPr>
              <a:t>Linke Maustaste und dann Hyperlink öffnen!!!</a:t>
            </a:r>
            <a:endParaRPr lang="de-DE" b="1" dirty="0" smtClean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4221088"/>
            <a:ext cx="53285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Feuer löschen (alle Feuerlöscher funktionieren gleich)</a:t>
            </a:r>
          </a:p>
          <a:p>
            <a:endParaRPr lang="de-CH" b="1" dirty="0" smtClean="0"/>
          </a:p>
          <a:p>
            <a:r>
              <a:rPr lang="de-CH" u="sng" dirty="0" smtClean="0"/>
              <a:t>P</a:t>
            </a:r>
            <a:r>
              <a:rPr lang="de-CH" dirty="0" smtClean="0"/>
              <a:t>ull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pin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sz="1000" dirty="0" smtClean="0"/>
          </a:p>
          <a:p>
            <a:r>
              <a:rPr lang="de-CH" u="sng" dirty="0" err="1" smtClean="0"/>
              <a:t>A</a:t>
            </a:r>
            <a:r>
              <a:rPr lang="de-CH" dirty="0" err="1" smtClean="0"/>
              <a:t>im</a:t>
            </a:r>
            <a:r>
              <a:rPr lang="de-CH" dirty="0" smtClean="0"/>
              <a:t> </a:t>
            </a:r>
            <a:r>
              <a:rPr lang="de-CH" dirty="0" err="1" smtClean="0"/>
              <a:t>low</a:t>
            </a:r>
            <a:r>
              <a:rPr lang="de-CH" dirty="0" smtClean="0"/>
              <a:t>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base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flames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sz="1000" dirty="0" smtClean="0"/>
          </a:p>
          <a:p>
            <a:r>
              <a:rPr lang="de-CH" u="sng" dirty="0" err="1" smtClean="0"/>
              <a:t>S</a:t>
            </a:r>
            <a:r>
              <a:rPr lang="de-CH" dirty="0" err="1" smtClean="0"/>
              <a:t>queeze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handle</a:t>
            </a:r>
            <a:br>
              <a:rPr lang="de-CH" dirty="0" smtClean="0"/>
            </a:br>
            <a:endParaRPr lang="de-CH" sz="1000" dirty="0" smtClean="0"/>
          </a:p>
          <a:p>
            <a:r>
              <a:rPr lang="de-CH" u="sng" dirty="0" err="1" smtClean="0"/>
              <a:t>S</a:t>
            </a:r>
            <a:r>
              <a:rPr lang="de-CH" dirty="0" err="1" smtClean="0"/>
              <a:t>weep</a:t>
            </a:r>
            <a:r>
              <a:rPr lang="de-CH" dirty="0" smtClean="0"/>
              <a:t> </a:t>
            </a:r>
            <a:r>
              <a:rPr lang="de-CH" dirty="0" err="1" smtClean="0"/>
              <a:t>side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side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683568" y="4797152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683568" y="5229200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83568" y="5661248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83568" y="6093296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Grafik 10" descr="feuerloescher002%5B1%5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593948"/>
            <a:ext cx="2505075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Rauch und giftige Gase: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412776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Verhalten bei Rauch:		Kopf nach unten – kriechen</a:t>
            </a:r>
            <a:br>
              <a:rPr lang="de-CH" sz="1600" b="1" dirty="0" smtClean="0"/>
            </a:br>
            <a:r>
              <a:rPr lang="de-CH" sz="1600" b="1" dirty="0" smtClean="0"/>
              <a:t>			wenn vorhanden ein nasser Lappen vor den Mund und Nase</a:t>
            </a:r>
            <a:br>
              <a:rPr lang="de-CH" sz="1600" b="1" dirty="0" smtClean="0"/>
            </a:br>
            <a:r>
              <a:rPr lang="de-CH" sz="1600" b="1" dirty="0" smtClean="0"/>
              <a:t>			Augen schliessen			</a:t>
            </a:r>
            <a:r>
              <a:rPr lang="de-CH" sz="1600" dirty="0" smtClean="0"/>
              <a:t/>
            </a:r>
            <a:br>
              <a:rPr lang="de-CH" sz="1600" dirty="0" smtClean="0"/>
            </a:br>
            <a:endParaRPr lang="de-CH" sz="1600" dirty="0" smtClean="0"/>
          </a:p>
          <a:p>
            <a:r>
              <a:rPr lang="de-CH" sz="1600" dirty="0" smtClean="0"/>
              <a:t>Gefährlicher als das Feuer ist der Rauch und die giftigen Gase die bei einem Brand entstehen können. 80% sterben wegen dem Rauch und nicht wegen dem Feuer!</a:t>
            </a:r>
          </a:p>
          <a:p>
            <a:endParaRPr lang="de-CH" sz="1600" dirty="0" smtClean="0"/>
          </a:p>
          <a:p>
            <a:r>
              <a:rPr lang="de-CH" sz="1600" b="1" dirty="0" smtClean="0"/>
              <a:t>Der Rauch: </a:t>
            </a:r>
            <a:br>
              <a:rPr lang="de-CH" sz="1600" b="1" dirty="0" smtClean="0"/>
            </a:b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600" dirty="0" smtClean="0"/>
              <a:t>Ist sehr giftig</a:t>
            </a:r>
          </a:p>
          <a:p>
            <a:r>
              <a:rPr lang="de-CH" sz="800" dirty="0" smtClean="0"/>
              <a:t/>
            </a:r>
            <a:br>
              <a:rPr lang="de-CH" sz="800" dirty="0" smtClean="0"/>
            </a:br>
            <a:r>
              <a:rPr lang="de-CH" sz="1600" dirty="0" smtClean="0"/>
              <a:t>Verursacht Orientierungsschwierigkeiten und breitet sich sehr schnell aus</a:t>
            </a:r>
          </a:p>
          <a:p>
            <a:endParaRPr lang="de-CH" sz="800" dirty="0" smtClean="0"/>
          </a:p>
          <a:p>
            <a:r>
              <a:rPr lang="de-CH" sz="1600" dirty="0" smtClean="0"/>
              <a:t>Der Rauch brennt in den Augen</a:t>
            </a:r>
          </a:p>
          <a:p>
            <a:endParaRPr lang="de-CH" sz="800" dirty="0" smtClean="0"/>
          </a:p>
          <a:p>
            <a:r>
              <a:rPr lang="de-CH" sz="1600" dirty="0" smtClean="0"/>
              <a:t>Kann explodieren</a:t>
            </a:r>
          </a:p>
          <a:p>
            <a:endParaRPr lang="de-CH" sz="1600" dirty="0" smtClean="0"/>
          </a:p>
          <a:p>
            <a:r>
              <a:rPr lang="de-CH" sz="1600" dirty="0" smtClean="0">
                <a:hlinkClick r:id="rId3"/>
              </a:rPr>
              <a:t>http://www.myvideo.ch/watch/353174/Brandverlauf</a:t>
            </a:r>
            <a:endParaRPr lang="de-CH" sz="1600" dirty="0" smtClean="0"/>
          </a:p>
          <a:p>
            <a:endParaRPr lang="de-CH" sz="1600" dirty="0" smtClean="0"/>
          </a:p>
          <a:p>
            <a:r>
              <a:rPr lang="de-CH" sz="1600" dirty="0" smtClean="0">
                <a:hlinkClick r:id="rId4"/>
              </a:rPr>
              <a:t>http://www.myvideo.ch/watch/342572</a:t>
            </a:r>
            <a:endParaRPr lang="de-CH" sz="1600" dirty="0" smtClean="0"/>
          </a:p>
          <a:p>
            <a:r>
              <a:rPr lang="de-CH" sz="1600" dirty="0" smtClean="0"/>
              <a:t/>
            </a:r>
            <a:br>
              <a:rPr lang="de-CH" sz="1600" dirty="0" smtClean="0"/>
            </a:br>
            <a:endParaRPr lang="de-DE" sz="1600" dirty="0"/>
          </a:p>
        </p:txBody>
      </p:sp>
      <p:pic>
        <p:nvPicPr>
          <p:cNvPr id="4" name="Grafik 3" descr="poi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6017" y="198384"/>
            <a:ext cx="1650479" cy="143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err="1" smtClean="0"/>
              <a:t>Feeback</a:t>
            </a:r>
            <a:r>
              <a:rPr lang="de-CH" dirty="0" smtClean="0"/>
              <a:t>:</a:t>
            </a:r>
            <a:endParaRPr lang="de-DE" dirty="0"/>
          </a:p>
        </p:txBody>
      </p:sp>
      <p:pic>
        <p:nvPicPr>
          <p:cNvPr id="5" name="Grafik 4" descr="feedback-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3634678" cy="4392488"/>
          </a:xfrm>
          <a:prstGeom prst="rect">
            <a:avLst/>
          </a:prstGeom>
        </p:spPr>
      </p:pic>
      <p:pic>
        <p:nvPicPr>
          <p:cNvPr id="7" name="Grafik 6" descr="BypassBur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7323" y="116632"/>
            <a:ext cx="3667125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Was tun wenn es brennt: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851920" y="1412776"/>
            <a:ext cx="5292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Telefon</a:t>
            </a:r>
            <a:r>
              <a:rPr lang="de-CH" sz="1600" dirty="0" smtClean="0"/>
              <a:t>		</a:t>
            </a:r>
            <a:r>
              <a:rPr lang="de-CH" sz="1600" b="1" dirty="0" smtClean="0"/>
              <a:t>Feuerwehr 118 / Polizei 117</a:t>
            </a: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600" dirty="0" smtClean="0"/>
              <a:t>		Ambulanz 144 / Notruf 112 / </a:t>
            </a:r>
            <a:r>
              <a:rPr lang="de-CH" sz="1600" dirty="0" err="1" smtClean="0"/>
              <a:t>Rega</a:t>
            </a:r>
            <a:r>
              <a:rPr lang="de-CH" sz="1600" dirty="0" smtClean="0"/>
              <a:t> 1414</a:t>
            </a:r>
            <a:br>
              <a:rPr lang="de-CH" sz="1600" dirty="0" smtClean="0"/>
            </a:br>
            <a:r>
              <a:rPr lang="de-CH" sz="1600" dirty="0" smtClean="0"/>
              <a:t>Wer meldet? 	Name, Firma…</a:t>
            </a:r>
            <a:br>
              <a:rPr lang="de-CH" sz="1600" dirty="0" smtClean="0"/>
            </a:br>
            <a:r>
              <a:rPr lang="de-CH" sz="1600" dirty="0" smtClean="0"/>
              <a:t>Was ist passiert? 	Es brennt im Serverraum..</a:t>
            </a:r>
            <a:br>
              <a:rPr lang="de-CH" sz="1600" dirty="0" smtClean="0"/>
            </a:br>
            <a:r>
              <a:rPr lang="de-CH" sz="1600" dirty="0" smtClean="0"/>
              <a:t>Wo?		Adresse (Promenade 75, 3780 Gstaad)</a:t>
            </a:r>
          </a:p>
          <a:p>
            <a:r>
              <a:rPr lang="de-CH" sz="1600" dirty="0" smtClean="0"/>
              <a:t>Wie viele Verletzte?	</a:t>
            </a:r>
            <a:br>
              <a:rPr lang="de-CH" sz="1600" dirty="0" smtClean="0"/>
            </a:br>
            <a:r>
              <a:rPr lang="de-CH" sz="1600" dirty="0" smtClean="0"/>
              <a:t>Warten auf Rückfragen…</a:t>
            </a:r>
            <a:br>
              <a:rPr lang="de-CH" sz="1600" dirty="0" smtClean="0"/>
            </a:b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3851920" y="3717032"/>
            <a:ext cx="529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Es kommt vor, dass Leute anrufen und sagen es brennt </a:t>
            </a:r>
            <a:br>
              <a:rPr lang="de-CH" sz="1600" b="1" dirty="0" smtClean="0"/>
            </a:br>
            <a:r>
              <a:rPr lang="de-CH" sz="1600" b="1" dirty="0" smtClean="0"/>
              <a:t>und wieder auflegen!!!</a:t>
            </a:r>
            <a:r>
              <a:rPr lang="de-CH" sz="1600" dirty="0" smtClean="0"/>
              <a:t/>
            </a:r>
            <a:br>
              <a:rPr lang="de-CH" sz="1600" dirty="0" smtClean="0"/>
            </a:br>
            <a:endParaRPr lang="de-DE" sz="1600" dirty="0"/>
          </a:p>
        </p:txBody>
      </p:sp>
      <p:pic>
        <p:nvPicPr>
          <p:cNvPr id="9" name="Grafik 8" descr="es-brennt-was-t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3252872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Was tun wenn es brennt: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99592" y="1491168"/>
            <a:ext cx="6336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/>
              <a:t>Verhalten im Brandfall</a:t>
            </a:r>
          </a:p>
          <a:p>
            <a:endParaRPr lang="de-CH" b="1" dirty="0" smtClean="0"/>
          </a:p>
          <a:p>
            <a:r>
              <a:rPr lang="de-CH" u="sng" dirty="0" err="1" smtClean="0"/>
              <a:t>R</a:t>
            </a:r>
            <a:r>
              <a:rPr lang="de-CH" dirty="0" err="1" smtClean="0"/>
              <a:t>escue</a:t>
            </a:r>
            <a:r>
              <a:rPr lang="de-CH" dirty="0" smtClean="0"/>
              <a:t> (Personen retten, kein Lift benutzen)</a:t>
            </a:r>
            <a:br>
              <a:rPr lang="de-CH" dirty="0" smtClean="0"/>
            </a:br>
            <a:endParaRPr lang="de-CH" sz="1000" dirty="0" smtClean="0"/>
          </a:p>
          <a:p>
            <a:r>
              <a:rPr lang="de-CH" u="sng" dirty="0" smtClean="0"/>
              <a:t>A</a:t>
            </a:r>
            <a:r>
              <a:rPr lang="de-CH" dirty="0" smtClean="0"/>
              <a:t>larm (Kunden, Personal, Feuerwehr alarmieren Tel. 118)</a:t>
            </a:r>
            <a:br>
              <a:rPr lang="de-CH" dirty="0" smtClean="0"/>
            </a:br>
            <a:endParaRPr lang="de-CH" sz="1000" dirty="0" smtClean="0"/>
          </a:p>
          <a:p>
            <a:r>
              <a:rPr lang="de-CH" u="sng" dirty="0" err="1" smtClean="0"/>
              <a:t>C</a:t>
            </a:r>
            <a:r>
              <a:rPr lang="de-CH" dirty="0" err="1" smtClean="0"/>
              <a:t>ontain</a:t>
            </a:r>
            <a:r>
              <a:rPr lang="de-CH" dirty="0" smtClean="0"/>
              <a:t> (Übersicht bekommen, Ruhe bewahren)</a:t>
            </a:r>
            <a:br>
              <a:rPr lang="de-CH" dirty="0" smtClean="0"/>
            </a:br>
            <a:endParaRPr lang="de-CH" sz="1000" dirty="0" smtClean="0"/>
          </a:p>
          <a:p>
            <a:r>
              <a:rPr lang="de-CH" u="sng" dirty="0" err="1" smtClean="0"/>
              <a:t>E</a:t>
            </a:r>
            <a:r>
              <a:rPr lang="de-CH" dirty="0" err="1" smtClean="0"/>
              <a:t>xtinguish</a:t>
            </a:r>
            <a:r>
              <a:rPr lang="de-CH" dirty="0" smtClean="0"/>
              <a:t> (Feuer löschen) / </a:t>
            </a:r>
            <a:r>
              <a:rPr lang="de-CH" u="sng" dirty="0" err="1" smtClean="0"/>
              <a:t>E</a:t>
            </a:r>
            <a:r>
              <a:rPr lang="de-CH" dirty="0" err="1" smtClean="0"/>
              <a:t>vacuation</a:t>
            </a:r>
            <a:r>
              <a:rPr lang="de-CH" dirty="0" smtClean="0"/>
              <a:t>!!!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Ganz wichtig, wenn man sich entscheidet </a:t>
            </a:r>
            <a:br>
              <a:rPr lang="de-CH" dirty="0" smtClean="0"/>
            </a:br>
            <a:r>
              <a:rPr lang="de-CH" dirty="0" smtClean="0"/>
              <a:t>zu löschen, sich immer den Fluchtweg freihalten!!!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611560" y="2204864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11560" y="2636912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11560" y="3068960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611560" y="3501008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Grafik 11" descr="6_33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429000"/>
            <a:ext cx="2232248" cy="111612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0800000" lon="0" rev="10800000"/>
            </a:camera>
            <a:lightRig rig="threePt" dir="t"/>
          </a:scene3d>
        </p:spPr>
      </p:pic>
      <p:pic>
        <p:nvPicPr>
          <p:cNvPr id="13" name="Grafik 12" descr="Evacu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429000"/>
            <a:ext cx="432048" cy="432048"/>
          </a:xfrm>
          <a:prstGeom prst="rect">
            <a:avLst/>
          </a:prstGeom>
        </p:spPr>
      </p:pic>
      <p:pic>
        <p:nvPicPr>
          <p:cNvPr id="14" name="Grafik 13" descr="Icon_Rauch4c5fde4d376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136628"/>
            <a:ext cx="444500" cy="444500"/>
          </a:xfrm>
          <a:prstGeom prst="rect">
            <a:avLst/>
          </a:prstGeom>
          <a:scene3d>
            <a:camera prst="orthographicFront">
              <a:rot lat="10800000" lon="0" rev="10800000"/>
            </a:camera>
            <a:lightRig rig="threePt" dir="t"/>
          </a:scene3d>
        </p:spPr>
      </p:pic>
      <p:pic>
        <p:nvPicPr>
          <p:cNvPr id="16" name="Grafik 15" descr="schild_feuerloesch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392986"/>
            <a:ext cx="432048" cy="43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Flüchten - Sammelplatz: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628800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Sammelplatz:</a:t>
            </a:r>
            <a:r>
              <a:rPr lang="de-CH" sz="1600" dirty="0" smtClean="0"/>
              <a:t>	</a:t>
            </a:r>
            <a:r>
              <a:rPr lang="de-CH" sz="1600" dirty="0" err="1" smtClean="0"/>
              <a:t>Zweisimmen</a:t>
            </a:r>
            <a:r>
              <a:rPr lang="de-CH" sz="1600" dirty="0" smtClean="0"/>
              <a:t>: 	Wegweiser </a:t>
            </a:r>
            <a:r>
              <a:rPr lang="de-CH" sz="1600" dirty="0" err="1" smtClean="0"/>
              <a:t>Pernet</a:t>
            </a:r>
            <a:r>
              <a:rPr lang="de-CH" sz="1600" dirty="0" smtClean="0"/>
              <a:t> bei Stricker Blumen</a:t>
            </a:r>
            <a:br>
              <a:rPr lang="de-CH" sz="1600" dirty="0" smtClean="0"/>
            </a:br>
            <a:r>
              <a:rPr lang="de-CH" sz="1600" dirty="0" smtClean="0"/>
              <a:t>		Gstaad:		Öffentliches </a:t>
            </a:r>
            <a:r>
              <a:rPr lang="de-CH" sz="1600" dirty="0" err="1" smtClean="0"/>
              <a:t>Parking</a:t>
            </a:r>
            <a:r>
              <a:rPr lang="de-CH" sz="1600" dirty="0" smtClean="0"/>
              <a:t> Tiefgarage vor WC</a:t>
            </a:r>
          </a:p>
          <a:p>
            <a:endParaRPr lang="de-CH" sz="1600" dirty="0" smtClean="0"/>
          </a:p>
          <a:p>
            <a:r>
              <a:rPr lang="de-CH" sz="1600" b="1" dirty="0" smtClean="0"/>
              <a:t>Tageschef</a:t>
            </a:r>
            <a:r>
              <a:rPr lang="de-CH" sz="1600" dirty="0" smtClean="0"/>
              <a:t>:		Personal kotrollieren, ob alle da sind. </a:t>
            </a:r>
            <a:r>
              <a:rPr lang="de-CH" sz="1400" dirty="0" smtClean="0"/>
              <a:t>(Jeder schaut, ob seine Arbeitskollegen da sind!)</a:t>
            </a:r>
          </a:p>
          <a:p>
            <a:r>
              <a:rPr lang="de-CH" sz="1600" dirty="0" smtClean="0"/>
              <a:t>		</a:t>
            </a:r>
          </a:p>
          <a:p>
            <a:r>
              <a:rPr lang="de-CH" sz="1600" dirty="0" smtClean="0"/>
              <a:t>		Meldung an Feuerwehr-Kommandant machen.</a:t>
            </a:r>
            <a:endParaRPr lang="de-DE" sz="1600" dirty="0"/>
          </a:p>
        </p:txBody>
      </p:sp>
      <p:pic>
        <p:nvPicPr>
          <p:cNvPr id="4" name="Grafik 3" descr="6_33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60" y="3916660"/>
            <a:ext cx="1905000" cy="9525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0800000" lon="0" rev="10800000"/>
            </a:camera>
            <a:lightRig rig="threePt" dir="t"/>
          </a:scene3d>
        </p:spPr>
      </p:pic>
      <p:pic>
        <p:nvPicPr>
          <p:cNvPr id="5" name="Grafik 4" descr="18Rettungsschild_nachleuchtend_Sammelplatz_15_0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705200"/>
            <a:ext cx="1524000" cy="1524000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2771800" y="4293096"/>
            <a:ext cx="1008112" cy="288032"/>
          </a:xfrm>
          <a:prstGeom prst="rightArrow">
            <a:avLst/>
          </a:prstGeom>
          <a:solidFill>
            <a:srgbClr val="009A46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Basis Wissen Feuer:</a:t>
            </a:r>
            <a:endParaRPr lang="de-DE" dirty="0"/>
          </a:p>
        </p:txBody>
      </p:sp>
      <p:pic>
        <p:nvPicPr>
          <p:cNvPr id="6" name="Grafik 5" descr="Feuer-Dreiec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3965746" cy="345638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27984" y="1340768"/>
            <a:ext cx="46805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Was ist ein Feuer?</a:t>
            </a:r>
            <a:br>
              <a:rPr lang="de-CH" sz="1400" dirty="0" smtClean="0"/>
            </a:br>
            <a:r>
              <a:rPr lang="de-CH" sz="1400" dirty="0" smtClean="0"/>
              <a:t>Wie entsteht es?</a:t>
            </a:r>
            <a:br>
              <a:rPr lang="de-CH" sz="1400" dirty="0" smtClean="0"/>
            </a:br>
            <a:r>
              <a:rPr lang="de-CH" sz="1400" dirty="0" smtClean="0"/>
              <a:t>Wie kann man es löschen?</a:t>
            </a:r>
          </a:p>
          <a:p>
            <a:endParaRPr lang="de-CH" b="1" dirty="0" smtClean="0"/>
          </a:p>
          <a:p>
            <a:r>
              <a:rPr lang="de-CH" b="1" dirty="0" smtClean="0"/>
              <a:t>4  Elemente müssen zum gleich Zeitpunkt vorhanden sein, damit es ein Feuer gibt.</a:t>
            </a:r>
          </a:p>
          <a:p>
            <a:endParaRPr lang="de-CH" b="1" dirty="0" smtClean="0"/>
          </a:p>
          <a:p>
            <a:r>
              <a:rPr lang="de-CH" b="1" dirty="0" smtClean="0"/>
              <a:t>Sauerstoff</a:t>
            </a:r>
          </a:p>
          <a:p>
            <a:r>
              <a:rPr lang="de-CH" b="1" dirty="0" smtClean="0"/>
              <a:t>Wärme</a:t>
            </a:r>
          </a:p>
          <a:p>
            <a:r>
              <a:rPr lang="de-CH" b="1" dirty="0" smtClean="0"/>
              <a:t>Brennbarer Stoff</a:t>
            </a:r>
          </a:p>
          <a:p>
            <a:r>
              <a:rPr lang="de-CH" b="1" dirty="0" smtClean="0"/>
              <a:t>Die chemische, wärmeabgebende Reaktion </a:t>
            </a:r>
            <a:br>
              <a:rPr lang="de-CH" b="1" dirty="0" smtClean="0"/>
            </a:br>
            <a:r>
              <a:rPr lang="de-CH" b="1" dirty="0" smtClean="0"/>
              <a:t>ist das Feuer.</a:t>
            </a:r>
          </a:p>
          <a:p>
            <a:endParaRPr lang="de-CH" b="1" dirty="0" smtClean="0"/>
          </a:p>
          <a:p>
            <a:r>
              <a:rPr lang="de-CH" b="1" dirty="0" smtClean="0"/>
              <a:t>Um ein Feuer zu löschen, </a:t>
            </a:r>
            <a:br>
              <a:rPr lang="de-CH" b="1" dirty="0" smtClean="0"/>
            </a:br>
            <a:r>
              <a:rPr lang="de-CH" b="1" dirty="0" smtClean="0"/>
              <a:t>muss min. 1 Element</a:t>
            </a:r>
            <a:br>
              <a:rPr lang="de-CH" b="1" dirty="0" smtClean="0"/>
            </a:br>
            <a:r>
              <a:rPr lang="de-CH" b="1" dirty="0" smtClean="0"/>
              <a:t>entfernt werden!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331640" y="134076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/>
              <a:t>Das Feuerdreieck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Brandklassen: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67544" y="1268760"/>
            <a:ext cx="5760640" cy="4896544"/>
            <a:chOff x="467544" y="1268760"/>
            <a:chExt cx="5760640" cy="4896544"/>
          </a:xfrm>
        </p:grpSpPr>
        <p:pic>
          <p:nvPicPr>
            <p:cNvPr id="10" name="Grafik 9" descr="Brandklassen-Diagram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1268760"/>
              <a:ext cx="5760640" cy="4035410"/>
            </a:xfrm>
            <a:prstGeom prst="rect">
              <a:avLst/>
            </a:prstGeom>
          </p:spPr>
        </p:pic>
        <p:pic>
          <p:nvPicPr>
            <p:cNvPr id="11" name="Grafik 10" descr="brandklasse_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624" y="5373216"/>
              <a:ext cx="792088" cy="792088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1979712" y="5487615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Brandklasse E, Brände in elektrischen Niederspannungs-Anlagen (bis 1000 Volt)</a:t>
              </a:r>
              <a:endParaRPr lang="de-DE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Typen von Feuerlöschern:</a:t>
            </a:r>
            <a:endParaRPr lang="de-DE" dirty="0"/>
          </a:p>
        </p:txBody>
      </p:sp>
      <p:pic>
        <p:nvPicPr>
          <p:cNvPr id="9" name="Grafik 8" descr="feuerloes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1124744"/>
            <a:ext cx="7270457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feuerloescher002%5B1%5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2736304" cy="553503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Schaum Feuerlöscher: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259632" y="4365104"/>
            <a:ext cx="1080120" cy="648072"/>
          </a:xfrm>
          <a:prstGeom prst="ellipse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3347864" y="1268760"/>
            <a:ext cx="5760640" cy="5040560"/>
            <a:chOff x="467544" y="1268760"/>
            <a:chExt cx="5760640" cy="4896544"/>
          </a:xfrm>
        </p:grpSpPr>
        <p:pic>
          <p:nvPicPr>
            <p:cNvPr id="11" name="Grafik 10" descr="Brandklassen-Diagram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1268760"/>
              <a:ext cx="5760640" cy="4035410"/>
            </a:xfrm>
            <a:prstGeom prst="rect">
              <a:avLst/>
            </a:prstGeom>
          </p:spPr>
        </p:pic>
        <p:pic>
          <p:nvPicPr>
            <p:cNvPr id="12" name="Grafik 11" descr="brandklasse_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7624" y="5373216"/>
              <a:ext cx="792088" cy="792088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1979712" y="5487615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Brandklasse E, Brände in elektrischen Niederspannungs-Anlagen (bis 1000 Volt)</a:t>
              </a:r>
              <a:endParaRPr lang="de-DE" sz="1200" dirty="0"/>
            </a:p>
          </p:txBody>
        </p:sp>
      </p:grpSp>
      <p:pic>
        <p:nvPicPr>
          <p:cNvPr id="14" name="Grafik 13" descr="kreuz-ro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5058891"/>
            <a:ext cx="314325" cy="314325"/>
          </a:xfrm>
          <a:prstGeom prst="rect">
            <a:avLst/>
          </a:prstGeom>
        </p:spPr>
      </p:pic>
      <p:pic>
        <p:nvPicPr>
          <p:cNvPr id="15" name="Grafik 14" descr="kreuz-ro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266803"/>
            <a:ext cx="314325" cy="314325"/>
          </a:xfrm>
          <a:prstGeom prst="rect">
            <a:avLst/>
          </a:prstGeom>
        </p:spPr>
      </p:pic>
      <p:pic>
        <p:nvPicPr>
          <p:cNvPr id="16" name="Grafik 15" descr="kreuz-ro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3619" y="3474715"/>
            <a:ext cx="314325" cy="314325"/>
          </a:xfrm>
          <a:prstGeom prst="rect">
            <a:avLst/>
          </a:prstGeom>
        </p:spPr>
      </p:pic>
      <p:pic>
        <p:nvPicPr>
          <p:cNvPr id="17" name="Grafik 16" descr="hake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2708920"/>
            <a:ext cx="305811" cy="288032"/>
          </a:xfrm>
          <a:prstGeom prst="rect">
            <a:avLst/>
          </a:prstGeom>
        </p:spPr>
      </p:pic>
      <p:pic>
        <p:nvPicPr>
          <p:cNvPr id="18" name="Grafik 17" descr="hake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1916832"/>
            <a:ext cx="305811" cy="288032"/>
          </a:xfrm>
          <a:prstGeom prst="rect">
            <a:avLst/>
          </a:prstGeom>
        </p:spPr>
      </p:pic>
      <p:pic>
        <p:nvPicPr>
          <p:cNvPr id="19" name="Grafik 18" descr="hake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5949280"/>
            <a:ext cx="305811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Kohlensäure  (CO2) Feuerlöscher:</a:t>
            </a:r>
            <a:endParaRPr lang="de-DE" dirty="0"/>
          </a:p>
        </p:txBody>
      </p:sp>
      <p:grpSp>
        <p:nvGrpSpPr>
          <p:cNvPr id="2" name="Gruppieren 9"/>
          <p:cNvGrpSpPr/>
          <p:nvPr/>
        </p:nvGrpSpPr>
        <p:grpSpPr>
          <a:xfrm>
            <a:off x="3491880" y="1484784"/>
            <a:ext cx="5616624" cy="4896544"/>
            <a:chOff x="467544" y="1268760"/>
            <a:chExt cx="5760640" cy="4896544"/>
          </a:xfrm>
        </p:grpSpPr>
        <p:pic>
          <p:nvPicPr>
            <p:cNvPr id="11" name="Grafik 10" descr="Brandklassen-Diagram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1268760"/>
              <a:ext cx="5760640" cy="4035410"/>
            </a:xfrm>
            <a:prstGeom prst="rect">
              <a:avLst/>
            </a:prstGeom>
          </p:spPr>
        </p:pic>
        <p:pic>
          <p:nvPicPr>
            <p:cNvPr id="12" name="Grafik 11" descr="brandklasse_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624" y="5373216"/>
              <a:ext cx="792088" cy="792088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1979712" y="5487615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Brandklasse E, Brände in elektrischen Niederspannungs-Anlagen (bis 1000 Volt)</a:t>
              </a:r>
              <a:endParaRPr lang="de-DE" sz="1200" dirty="0"/>
            </a:p>
          </p:txBody>
        </p:sp>
      </p:grpSp>
      <p:pic>
        <p:nvPicPr>
          <p:cNvPr id="9" name="Grafik 8" descr="Foto-(3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2536" y="936104"/>
            <a:ext cx="3450409" cy="4509120"/>
          </a:xfrm>
          <a:prstGeom prst="rect">
            <a:avLst/>
          </a:prstGeom>
        </p:spPr>
      </p:pic>
      <p:pic>
        <p:nvPicPr>
          <p:cNvPr id="10" name="Grafik 9" descr="Foto-(4).gif"/>
          <p:cNvPicPr>
            <a:picLocks noChangeAspect="1"/>
          </p:cNvPicPr>
          <p:nvPr/>
        </p:nvPicPr>
        <p:blipFill>
          <a:blip r:embed="rId6" cstate="print"/>
          <a:srcRect l="15241" t="6889" b="3550"/>
          <a:stretch>
            <a:fillRect/>
          </a:stretch>
        </p:blipFill>
        <p:spPr>
          <a:xfrm>
            <a:off x="1907704" y="3645024"/>
            <a:ext cx="1993312" cy="2808312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7" name="Ellipse 6"/>
          <p:cNvSpPr/>
          <p:nvPr/>
        </p:nvSpPr>
        <p:spPr>
          <a:xfrm>
            <a:off x="2195736" y="5013176"/>
            <a:ext cx="1224136" cy="648072"/>
          </a:xfrm>
          <a:prstGeom prst="ellipse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hake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2852936"/>
            <a:ext cx="305811" cy="288032"/>
          </a:xfrm>
          <a:prstGeom prst="rect">
            <a:avLst/>
          </a:prstGeom>
        </p:spPr>
      </p:pic>
      <p:pic>
        <p:nvPicPr>
          <p:cNvPr id="16" name="Grafik 15" descr="kreuz-ro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2106563"/>
            <a:ext cx="314325" cy="314325"/>
          </a:xfrm>
          <a:prstGeom prst="rect">
            <a:avLst/>
          </a:prstGeom>
        </p:spPr>
      </p:pic>
      <p:pic>
        <p:nvPicPr>
          <p:cNvPr id="17" name="Grafik 16" descr="kreuz-ro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5157192"/>
            <a:ext cx="314325" cy="314325"/>
          </a:xfrm>
          <a:prstGeom prst="rect">
            <a:avLst/>
          </a:prstGeom>
        </p:spPr>
      </p:pic>
      <p:pic>
        <p:nvPicPr>
          <p:cNvPr id="19" name="Grafik 18" descr="hake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3645024"/>
            <a:ext cx="305811" cy="288032"/>
          </a:xfrm>
          <a:prstGeom prst="rect">
            <a:avLst/>
          </a:prstGeom>
        </p:spPr>
      </p:pic>
      <p:pic>
        <p:nvPicPr>
          <p:cNvPr id="20" name="Grafik 19" descr="hake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5949280"/>
            <a:ext cx="305811" cy="288032"/>
          </a:xfrm>
          <a:prstGeom prst="rect">
            <a:avLst/>
          </a:prstGeom>
        </p:spPr>
      </p:pic>
      <p:pic>
        <p:nvPicPr>
          <p:cNvPr id="21" name="Grafik 20" descr="kreuz-ro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4365104"/>
            <a:ext cx="314325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vorlage_Firmen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vorlage_Firmen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Powerpointvorlage_Firmenpräsentation</Template>
  <TotalTime>0</TotalTime>
  <Words>331</Words>
  <Application>Microsoft Office PowerPoint</Application>
  <PresentationFormat>Bildschirmpräsentation (4:3)</PresentationFormat>
  <Paragraphs>136</Paragraphs>
  <Slides>13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Powerpointvorlage_Firmenpräsentation</vt:lpstr>
      <vt:lpstr>1_Powerpointvorlage_Firmenpräsentation</vt:lpstr>
      <vt:lpstr>Schulung Alarmierung:</vt:lpstr>
      <vt:lpstr>Was tun wenn es brennt:</vt:lpstr>
      <vt:lpstr>Was tun wenn es brennt:</vt:lpstr>
      <vt:lpstr>Flüchten - Sammelplatz:</vt:lpstr>
      <vt:lpstr>Basis Wissen Feuer:</vt:lpstr>
      <vt:lpstr>Brandklassen:</vt:lpstr>
      <vt:lpstr>Typen von Feuerlöschern:</vt:lpstr>
      <vt:lpstr>Schaum Feuerlöscher:</vt:lpstr>
      <vt:lpstr>Kohlensäure  (CO2) Feuerlöscher:</vt:lpstr>
      <vt:lpstr>Was tun wenn es brennt:</vt:lpstr>
      <vt:lpstr>Handhabung der Feuerlöscher</vt:lpstr>
      <vt:lpstr>Rauch und giftige Gase:</vt:lpstr>
      <vt:lpstr>Feeback:</vt:lpstr>
    </vt:vector>
  </TitlesOfParts>
  <Company>Pernet Roland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Kultivierte bedauert nie einen Genuss. Der Unkultivierte weiss überhaupt nicht, was ein Genuss ist.</dc:title>
  <dc:creator>Administrator</dc:creator>
  <cp:lastModifiedBy>Administrator</cp:lastModifiedBy>
  <cp:revision>223</cp:revision>
  <dcterms:created xsi:type="dcterms:W3CDTF">2010-08-10T09:12:58Z</dcterms:created>
  <dcterms:modified xsi:type="dcterms:W3CDTF">2010-12-27T19:39:36Z</dcterms:modified>
</cp:coreProperties>
</file>